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512446">
            <a:off x="-1875930" y="3860717"/>
            <a:ext cx="10179983" cy="1054920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32962" y="9258300"/>
            <a:ext cx="1181100" cy="11811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2331504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70763" y="317948"/>
            <a:ext cx="9146475" cy="9932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104349">
            <a:off x="-3697437" y="-743107"/>
            <a:ext cx="8880774" cy="92028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75633">
            <a:off x="-489467" y="7372231"/>
            <a:ext cx="4693285" cy="48635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20793">
            <a:off x="10604897" y="-4495251"/>
            <a:ext cx="9951332" cy="1031226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26155">
            <a:off x="14550252" y="5010054"/>
            <a:ext cx="6599197" cy="683854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42950" y="897255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668750" y="-1524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2128">
            <a:off x="16847719" y="1207876"/>
            <a:ext cx="2880563" cy="298503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310751">
            <a:off x="-1159842" y="7320093"/>
            <a:ext cx="1797140" cy="186232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072212" y="1385750"/>
            <a:ext cx="7710963" cy="7710963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80145" y="2564982"/>
            <a:ext cx="9306342" cy="4989163"/>
            <a:chOff x="0" y="0"/>
            <a:chExt cx="12408456" cy="665221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1405154" cy="1195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15"/>
                </a:lnSpc>
              </a:pPr>
              <a:r>
                <a:rPr lang="en-US" spc="584" sz="5846">
                  <a:solidFill>
                    <a:srgbClr val="6BD4CD"/>
                  </a:solidFill>
                  <a:latin typeface="Glacial Indifference Bold"/>
                </a:rPr>
                <a:t>CICLO DE RESÍDUOS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84893"/>
              <a:ext cx="12408456" cy="526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500">
                  <a:solidFill>
                    <a:srgbClr val="FCFCFC"/>
                  </a:solidFill>
                  <a:latin typeface="Glacial Indifference"/>
                </a:rPr>
                <a:t>O impacto da geração de resíduos ao meio ambiente pode ser minimizado por meio de uma gestão eficaz em todas as etapas da gestão de resíduos sólidos: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4223" y="5750572"/>
            <a:ext cx="5630153" cy="58343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8459">
            <a:off x="11785864" y="-1420005"/>
            <a:ext cx="7958550" cy="82472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938171">
            <a:off x="-2270898" y="4389359"/>
            <a:ext cx="6599197" cy="68385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653010">
            <a:off x="-2653501" y="-3517467"/>
            <a:ext cx="8774102" cy="909233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078200" y="9258300"/>
            <a:ext cx="1181100" cy="11811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96317" y="1975252"/>
            <a:ext cx="6971183" cy="6615236"/>
            <a:chOff x="0" y="0"/>
            <a:chExt cx="2636520" cy="2501900"/>
          </a:xfrm>
        </p:grpSpPr>
        <p:sp>
          <p:nvSpPr>
            <p:cNvPr name="Freeform 11" id="11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r="r" b="b" t="t" l="l"/>
              <a:pathLst>
                <a:path h="2532380" w="269494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660" b="-2660"/>
              </a:stretch>
            </a:blip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284995">
            <a:off x="-870493" y="-880590"/>
            <a:ext cx="1936387" cy="200661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90501">
            <a:off x="17438639" y="7418650"/>
            <a:ext cx="2410762" cy="249819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6036929" y="2577327"/>
            <a:ext cx="11317621" cy="5132346"/>
            <a:chOff x="0" y="0"/>
            <a:chExt cx="15090161" cy="684312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15090161" cy="1117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653"/>
                </a:lnSpc>
              </a:pPr>
              <a:r>
                <a:rPr lang="en-US" spc="554" sz="5544">
                  <a:solidFill>
                    <a:srgbClr val="04345C"/>
                  </a:solidFill>
                  <a:latin typeface="Glacial Indifference Bold"/>
                </a:rPr>
                <a:t>LIXO PODE SER DINHEIRO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23101" y="1443362"/>
              <a:ext cx="13767060" cy="539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468"/>
                </a:lnSpc>
              </a:pPr>
              <a:r>
                <a:rPr lang="en-US" sz="4620">
                  <a:solidFill>
                    <a:srgbClr val="04345C"/>
                  </a:solidFill>
                  <a:latin typeface="Glacial Indifference"/>
                </a:rPr>
                <a:t>Por meio da reciclagem, reduzimos o consumo de recursos naturais, economizamos energia e água, reduzimos a quantidade de resíduos e empregamos milhares de pessoas.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03812">
            <a:off x="7734484" y="-1426231"/>
            <a:ext cx="12139540" cy="125798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978710">
            <a:off x="528844" y="706927"/>
            <a:ext cx="9505467" cy="98502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797617">
            <a:off x="-802670" y="-2095492"/>
            <a:ext cx="4648188" cy="481677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259300" y="8401050"/>
            <a:ext cx="1181100" cy="11811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9600" y="74295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149955">
            <a:off x="-1034470" y="1464703"/>
            <a:ext cx="1772951" cy="183725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32020">
            <a:off x="15091655" y="9284087"/>
            <a:ext cx="2397624" cy="248458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00554">
            <a:off x="11807818" y="737928"/>
            <a:ext cx="868639" cy="153617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64702">
            <a:off x="14966712" y="136282"/>
            <a:ext cx="1077392" cy="178483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2242138" y="1206285"/>
            <a:ext cx="2671546" cy="8851508"/>
            <a:chOff x="0" y="0"/>
            <a:chExt cx="3562061" cy="1180201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562061" cy="11802011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1695428" y="2981867"/>
              <a:ext cx="1054187" cy="1144760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492472" y="3338399"/>
            <a:ext cx="9541787" cy="361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5"/>
              </a:lnSpc>
            </a:pPr>
            <a:r>
              <a:rPr lang="en-US" spc="789" sz="7896">
                <a:solidFill>
                  <a:srgbClr val="6BD4CD"/>
                </a:solidFill>
                <a:latin typeface="Glacial Indifference Bold"/>
              </a:rPr>
              <a:t>E NA PRÁTICA, COMO FUNCIONA?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06910">
            <a:off x="-2954883" y="-2192657"/>
            <a:ext cx="6599197" cy="68385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641652">
            <a:off x="-2362786" y="4660505"/>
            <a:ext cx="7820182" cy="81038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1278">
            <a:off x="13204852" y="1319068"/>
            <a:ext cx="9675541" cy="1002646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613148">
            <a:off x="14475153" y="-2123215"/>
            <a:ext cx="4693285" cy="486350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856461" y="9552547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636065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29818">
            <a:off x="14399275" y="-1833848"/>
            <a:ext cx="2744109" cy="284363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370856">
            <a:off x="-239597" y="9185692"/>
            <a:ext cx="1470208" cy="152353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632838" y="1955629"/>
            <a:ext cx="11396246" cy="6375742"/>
            <a:chOff x="0" y="0"/>
            <a:chExt cx="15194995" cy="850098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5194995" cy="1062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36"/>
                </a:lnSpc>
              </a:pPr>
              <a:r>
                <a:rPr lang="en-US" spc="528" sz="5280">
                  <a:solidFill>
                    <a:srgbClr val="6BD4CD"/>
                  </a:solidFill>
                  <a:latin typeface="Glacial Indifference Bold"/>
                </a:rPr>
                <a:t>APLICATIVO RECIKLA MARICÁ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61117" y="1405876"/>
              <a:ext cx="13718353" cy="7095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50"/>
                </a:lnSpc>
              </a:pPr>
              <a:r>
                <a:rPr lang="en-US" sz="4500">
                  <a:solidFill>
                    <a:srgbClr val="FFFFFF"/>
                  </a:solidFill>
                  <a:latin typeface="Glacial Indifference"/>
                </a:rPr>
                <a:t>O ReciKla Maricá fornece um controle de resíduos domésticos e industriais, educando e criando benefícios para os usuários conforme utilizam a plataforma.</a:t>
              </a:r>
            </a:p>
            <a:p>
              <a:pPr>
                <a:lnSpc>
                  <a:spcPts val="5122"/>
                </a:lnSpc>
              </a:pPr>
            </a:p>
            <a:p>
              <a:pPr>
                <a:lnSpc>
                  <a:spcPts val="5122"/>
                </a:lnSpc>
              </a:pPr>
              <a:r>
                <a:rPr lang="en-US" sz="3414">
                  <a:solidFill>
                    <a:srgbClr val="FFFFFF"/>
                  </a:solidFill>
                  <a:latin typeface="Glacial Indifference Italics"/>
                </a:rPr>
                <a:t>Exemplos: Controle de resíduos, Programação de Coleta, Jogos, Gincanas, Propagandas etc.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94793" y="1817165"/>
            <a:ext cx="7545607" cy="8673112"/>
            <a:chOff x="0" y="0"/>
            <a:chExt cx="10060810" cy="11564149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907267" y="7457256"/>
              <a:ext cx="3551354" cy="3856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43467" y="-2526377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6138256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1250639" y="-2126071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77868" y="7192575"/>
            <a:ext cx="6686076" cy="251639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157989" y="174443"/>
            <a:ext cx="5352386" cy="10014315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477434" y="1134835"/>
            <a:ext cx="11699605" cy="5299765"/>
            <a:chOff x="0" y="0"/>
            <a:chExt cx="15599473" cy="70663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695515" y="133350"/>
              <a:ext cx="14208443" cy="1331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40"/>
                </a:lnSpc>
              </a:pPr>
              <a:r>
                <a:rPr lang="en-US" spc="724" sz="7240">
                  <a:solidFill>
                    <a:srgbClr val="6BD4CD"/>
                  </a:solidFill>
                  <a:latin typeface="Glacial Indifference Bold"/>
                </a:rPr>
                <a:t>BENEFÍCIOS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95515" y="1405349"/>
              <a:ext cx="14208443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pc="399" sz="3999">
                  <a:solidFill>
                    <a:srgbClr val="FFFFFF"/>
                  </a:solidFill>
                  <a:latin typeface="Glacial Indifference Bold"/>
                </a:rPr>
                <a:t>PARA USUÁRIOS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39807"/>
              <a:ext cx="15599473" cy="5126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34"/>
                </a:lnSpc>
              </a:pPr>
            </a:p>
            <a:p>
              <a:pPr algn="just" marL="698863" indent="-349432" lvl="1">
                <a:lnSpc>
                  <a:spcPts val="4467"/>
                </a:lnSpc>
                <a:buFont typeface="Arial"/>
                <a:buChar char="•"/>
              </a:pPr>
              <a:r>
                <a:rPr lang="en-US" spc="323" sz="3236">
                  <a:solidFill>
                    <a:srgbClr val="FFFFFF"/>
                  </a:solidFill>
                  <a:latin typeface="Glacial Indifference"/>
                </a:rPr>
                <a:t>CRÉDITO EM MOEDA LOCAL;</a:t>
              </a:r>
            </a:p>
            <a:p>
              <a:pPr algn="just" marL="698863" indent="-349432" lvl="1">
                <a:lnSpc>
                  <a:spcPts val="4467"/>
                </a:lnSpc>
                <a:buFont typeface="Arial"/>
                <a:buChar char="•"/>
              </a:pPr>
              <a:r>
                <a:rPr lang="en-US" spc="323" sz="3236">
                  <a:solidFill>
                    <a:srgbClr val="FFFFFF"/>
                  </a:solidFill>
                  <a:latin typeface="Glacial Indifference"/>
                </a:rPr>
                <a:t>DESCONTO NO IPTU;</a:t>
              </a:r>
            </a:p>
            <a:p>
              <a:pPr algn="just" marL="698863" indent="-349432" lvl="1">
                <a:lnSpc>
                  <a:spcPts val="4467"/>
                </a:lnSpc>
                <a:buFont typeface="Arial"/>
                <a:buChar char="•"/>
              </a:pPr>
              <a:r>
                <a:rPr lang="en-US" spc="323" sz="3236">
                  <a:solidFill>
                    <a:srgbClr val="FFFFFF"/>
                  </a:solidFill>
                  <a:latin typeface="Glacial Indifference"/>
                </a:rPr>
                <a:t>DESCONTO NA TAXA DE COLETA DE LIXO;</a:t>
              </a:r>
            </a:p>
            <a:p>
              <a:pPr algn="just" marL="698863" indent="-349432" lvl="1">
                <a:lnSpc>
                  <a:spcPts val="4467"/>
                </a:lnSpc>
                <a:buFont typeface="Arial"/>
                <a:buChar char="•"/>
              </a:pPr>
              <a:r>
                <a:rPr lang="en-US" spc="323" sz="3236">
                  <a:solidFill>
                    <a:srgbClr val="FFFFFF"/>
                  </a:solidFill>
                  <a:latin typeface="Glacial Indifference"/>
                </a:rPr>
                <a:t>DESCONTO NA TAXA DE BOMBEIRO;</a:t>
              </a:r>
            </a:p>
            <a:p>
              <a:pPr algn="just" marL="698863" indent="-349432" lvl="1">
                <a:lnSpc>
                  <a:spcPts val="4467"/>
                </a:lnSpc>
                <a:buFont typeface="Arial"/>
                <a:buChar char="•"/>
              </a:pPr>
              <a:r>
                <a:rPr lang="en-US" spc="323" sz="3236">
                  <a:solidFill>
                    <a:srgbClr val="FFFFFF"/>
                  </a:solidFill>
                  <a:latin typeface="Glacial Indifference"/>
                </a:rPr>
                <a:t>DESCONTO NA TAXA DE ILUMINAÇÃO PÚBLICA;</a:t>
              </a:r>
            </a:p>
            <a:p>
              <a:pPr marL="698863" indent="-349432" lvl="1">
                <a:lnSpc>
                  <a:spcPts val="4467"/>
                </a:lnSpc>
                <a:buFont typeface="Arial"/>
                <a:buChar char="•"/>
              </a:pPr>
              <a:r>
                <a:rPr lang="en-US" spc="323" sz="3236">
                  <a:solidFill>
                    <a:srgbClr val="FFFFFF"/>
                  </a:solidFill>
                  <a:latin typeface="Glacial Indifference"/>
                </a:rPr>
                <a:t>OU DA FORMA QUE O GESTOR PÚBLICO PREFERIR.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5431284" y="-1298929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-1120359" y="-957528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4043779" y="-354068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778697" y="168684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7254" y="1499831"/>
            <a:ext cx="6051902" cy="836318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5812444" y="1356175"/>
            <a:ext cx="11633798" cy="7495842"/>
            <a:chOff x="0" y="0"/>
            <a:chExt cx="15511731" cy="99944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800107"/>
              <a:ext cx="15511731" cy="8194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62"/>
                </a:lnSpc>
              </a:pPr>
            </a:p>
            <a:p>
              <a:pPr algn="r">
                <a:lnSpc>
                  <a:spcPts val="4462"/>
                </a:lnSpc>
              </a:pPr>
              <a:r>
                <a:rPr lang="en-US" spc="323" sz="3233">
                  <a:solidFill>
                    <a:srgbClr val="FFFFFF"/>
                  </a:solidFill>
                  <a:latin typeface="Glacial Indifference"/>
                </a:rPr>
                <a:t>AS EMPRESAS DE RECICLAGEM OU COLETORES SÃO INFORMADOS QUANTOS E QUAIS USUÁRIOS ESTÃO COM CAPACIDADE DE RESÍDUOS PRONTOS PARA COLETA. É APLICADA ENTÃO UMA LOGÍSTICA AUTOMÁTICA QUE CALCULA AS REGIÕES E PROGRAMA O MELHOR DIA PARA QUE HAJA ECONOMIA DE COMBUSTÍVEL. A PRINCIPAL TAREFA DAS EMPRESAS E COLETORES SERÁ A COLETA PROGRAMADA OU RECEBIMENTO DOS RESÍDUOS EM SEUS ESTABELECIMENTOS.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38013" y="133350"/>
              <a:ext cx="14208443" cy="1331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40"/>
                </a:lnSpc>
              </a:pPr>
              <a:r>
                <a:rPr lang="en-US" spc="724" sz="7240">
                  <a:solidFill>
                    <a:srgbClr val="6BD4CD"/>
                  </a:solidFill>
                  <a:latin typeface="Glacial Indifference Bold"/>
                </a:rPr>
                <a:t>BENEFÍCIOS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38013" y="1405349"/>
              <a:ext cx="14208443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pc="399" sz="3999">
                  <a:solidFill>
                    <a:srgbClr val="FFFFFF"/>
                  </a:solidFill>
                  <a:latin typeface="Glacial Indifference Bold"/>
                </a:rPr>
                <a:t>PARA EMPREENDEDORES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169879">
            <a:off x="-859445" y="-942394"/>
            <a:ext cx="14062065" cy="145720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24365">
            <a:off x="12407379" y="3834997"/>
            <a:ext cx="6197943" cy="642273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973550" y="8972550"/>
            <a:ext cx="571500" cy="5715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20056" y="604334"/>
            <a:ext cx="1348756" cy="134875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2128">
            <a:off x="17458481" y="6618861"/>
            <a:ext cx="2085489" cy="216112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251425">
            <a:off x="744888" y="-1480292"/>
            <a:ext cx="2535307" cy="262726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45866" y="2616920"/>
            <a:ext cx="14207683" cy="714866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716435" y="621378"/>
            <a:ext cx="14276703" cy="1704492"/>
            <a:chOff x="0" y="0"/>
            <a:chExt cx="19035603" cy="227265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221732"/>
              <a:ext cx="19024314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27"/>
                </a:lnSpc>
              </a:pPr>
              <a:r>
                <a:rPr lang="en-US" spc="260" sz="2606">
                  <a:solidFill>
                    <a:srgbClr val="04345C"/>
                  </a:solidFill>
                  <a:latin typeface="Glacial Indifference"/>
                </a:rPr>
                <a:t>NOSSO PROJETO ATENDE ALGUNS DOS PRINCIPAIS TÓPICOS DOS </a:t>
              </a:r>
              <a:r>
                <a:rPr lang="en-US" spc="260" sz="2606">
                  <a:solidFill>
                    <a:srgbClr val="04345C"/>
                  </a:solidFill>
                  <a:latin typeface="Glacial Indifference Bold"/>
                </a:rPr>
                <a:t>17 OBJETIVOS SUSTENTÁVEIS DA ONU</a:t>
              </a:r>
              <a:r>
                <a:rPr lang="en-US" spc="260" sz="2606">
                  <a:solidFill>
                    <a:srgbClr val="04345C"/>
                  </a:solidFill>
                  <a:latin typeface="Glacial Indifference"/>
                </a:rPr>
                <a:t> CAUSANDO IMPACTO POSITIVO NO MEIO AMBIENTE.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118218" y="-9525"/>
              <a:ext cx="10917385" cy="1040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189"/>
                </a:lnSpc>
              </a:pPr>
              <a:r>
                <a:rPr lang="en-US" spc="515" sz="5157">
                  <a:solidFill>
                    <a:srgbClr val="04345C"/>
                  </a:solidFill>
                  <a:latin typeface="Glacial Indifference Bold"/>
                </a:rPr>
                <a:t>CONSEQUÊNCIAS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14957">
            <a:off x="12734283" y="2968969"/>
            <a:ext cx="9621533" cy="99705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591306">
            <a:off x="15506726" y="-868847"/>
            <a:ext cx="1676875" cy="173769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637705">
            <a:off x="-79748" y="-1598487"/>
            <a:ext cx="14592653" cy="151219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62824">
            <a:off x="-2278199" y="-1633775"/>
            <a:ext cx="5851798" cy="606403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092154">
            <a:off x="1063492" y="8947778"/>
            <a:ext cx="2787319" cy="288841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-152400" y="7954219"/>
            <a:ext cx="1181100" cy="11811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259300" y="742950"/>
            <a:ext cx="571500" cy="5715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-218563" y="2352675"/>
            <a:ext cx="15105626" cy="557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68"/>
              </a:lnSpc>
            </a:pPr>
            <a:r>
              <a:rPr lang="en-US" sz="9140">
                <a:solidFill>
                  <a:srgbClr val="FFFFFF"/>
                </a:solidFill>
                <a:latin typeface="Glacial Indifference Bold"/>
              </a:rPr>
              <a:t>O que achou do</a:t>
            </a:r>
          </a:p>
          <a:p>
            <a:pPr algn="ctr">
              <a:lnSpc>
                <a:spcPts val="10968"/>
              </a:lnSpc>
            </a:pPr>
            <a:r>
              <a:rPr lang="en-US" sz="9140">
                <a:solidFill>
                  <a:srgbClr val="FFFFFF"/>
                </a:solidFill>
                <a:latin typeface="Glacial Indifference Bold"/>
              </a:rPr>
              <a:t>ReciKla Maricá?</a:t>
            </a:r>
          </a:p>
          <a:p>
            <a:pPr algn="ctr">
              <a:lnSpc>
                <a:spcPts val="10968"/>
              </a:lnSpc>
            </a:pPr>
            <a:r>
              <a:rPr lang="en-US" sz="9140">
                <a:solidFill>
                  <a:srgbClr val="FFFFFF"/>
                </a:solidFill>
                <a:latin typeface="Glacial Indifference Bold"/>
              </a:rPr>
              <a:t>Venha fazer parte do</a:t>
            </a:r>
          </a:p>
          <a:p>
            <a:pPr algn="ctr">
              <a:lnSpc>
                <a:spcPts val="10968"/>
              </a:lnSpc>
            </a:pPr>
            <a:r>
              <a:rPr lang="en-US" sz="9140">
                <a:solidFill>
                  <a:srgbClr val="FFFFFF"/>
                </a:solidFill>
                <a:latin typeface="Glacial Indifference Bold"/>
              </a:rPr>
              <a:t>nosso projeto!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006373" y="0"/>
            <a:ext cx="5410517" cy="9760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512446">
            <a:off x="-1875930" y="3860717"/>
            <a:ext cx="10179983" cy="1054920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32962" y="9258300"/>
            <a:ext cx="1181100" cy="11811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2331504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559466" y="4045169"/>
            <a:ext cx="5169069" cy="561318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139070" y="1368896"/>
            <a:ext cx="10009859" cy="269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21"/>
              </a:lnSpc>
            </a:pPr>
            <a:r>
              <a:rPr lang="en-US" sz="15657">
                <a:solidFill>
                  <a:srgbClr val="FFFFFF"/>
                </a:solidFill>
                <a:latin typeface="Open Sans Extra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47850" y="1675086"/>
            <a:ext cx="9022901" cy="93501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3615654" y="-2642814"/>
            <a:ext cx="5534692" cy="57354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6806">
            <a:off x="-1451748" y="4448377"/>
            <a:ext cx="6599197" cy="683854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234702">
            <a:off x="1013423" y="-1136922"/>
            <a:ext cx="2628319" cy="27236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27134">
            <a:off x="16950340" y="6599166"/>
            <a:ext cx="1658546" cy="1718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152400" y="10287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687800" y="8686800"/>
            <a:ext cx="571500" cy="57150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653360" y="473077"/>
            <a:ext cx="10981280" cy="1385945"/>
            <a:chOff x="0" y="0"/>
            <a:chExt cx="14641706" cy="184792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4641706" cy="881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67"/>
                </a:lnSpc>
              </a:pPr>
              <a:r>
                <a:rPr lang="en-US" spc="438" sz="4389">
                  <a:solidFill>
                    <a:srgbClr val="04345C"/>
                  </a:solidFill>
                  <a:latin typeface="Glacial Indifference Bold"/>
                </a:rPr>
                <a:t>TEMA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89913"/>
              <a:ext cx="14641706" cy="958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80"/>
                </a:lnSpc>
              </a:pPr>
              <a:r>
                <a:rPr lang="en-US" sz="4187">
                  <a:solidFill>
                    <a:srgbClr val="04345C"/>
                  </a:solidFill>
                  <a:latin typeface="Glacial Indifference"/>
                </a:rPr>
                <a:t>Meio Ambiente e sustentabilidade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47637" y="2261645"/>
            <a:ext cx="18783274" cy="2002282"/>
            <a:chOff x="0" y="0"/>
            <a:chExt cx="25044366" cy="266971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25044366" cy="881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67"/>
                </a:lnSpc>
              </a:pPr>
              <a:r>
                <a:rPr lang="en-US" spc="438" sz="4389">
                  <a:solidFill>
                    <a:srgbClr val="04345C"/>
                  </a:solidFill>
                  <a:latin typeface="Glacial Indifference Bold"/>
                </a:rPr>
                <a:t>TÍTULO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220665"/>
              <a:ext cx="25044366" cy="1449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4"/>
                </a:lnSpc>
              </a:pPr>
              <a:r>
                <a:rPr lang="en-US" sz="4187">
                  <a:solidFill>
                    <a:srgbClr val="04345C"/>
                  </a:solidFill>
                  <a:latin typeface="Glacial Indifference"/>
                </a:rPr>
                <a:t>Educar e conectar geradores de resíduos</a:t>
              </a:r>
            </a:p>
            <a:p>
              <a:pPr algn="ctr">
                <a:lnSpc>
                  <a:spcPts val="6280"/>
                </a:lnSpc>
              </a:pPr>
              <a:r>
                <a:rPr lang="en-US" sz="4187">
                  <a:solidFill>
                    <a:srgbClr val="04345C"/>
                  </a:solidFill>
                  <a:latin typeface="Glacial Indifference"/>
                </a:rPr>
                <a:t>com empresas de reciclagem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43087" y="4666548"/>
            <a:ext cx="6801825" cy="654307"/>
            <a:chOff x="0" y="0"/>
            <a:chExt cx="9069101" cy="87240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5677452" cy="881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67"/>
                </a:lnSpc>
              </a:pPr>
              <a:r>
                <a:rPr lang="en-US" spc="438" sz="4389">
                  <a:solidFill>
                    <a:srgbClr val="04345C"/>
                  </a:solidFill>
                  <a:latin typeface="Glacial Indifference Bold"/>
                </a:rPr>
                <a:t>EQUIPE: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571942" y="-85605"/>
              <a:ext cx="5497159" cy="958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80"/>
                </a:lnSpc>
              </a:pPr>
              <a:r>
                <a:rPr lang="en-US" sz="4187">
                  <a:solidFill>
                    <a:srgbClr val="04345C"/>
                  </a:solidFill>
                  <a:latin typeface="Glacial Indifference"/>
                </a:rPr>
                <a:t>Delta AVA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051666" y="5782069"/>
            <a:ext cx="12184668" cy="47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pc="314" sz="3145">
                <a:solidFill>
                  <a:srgbClr val="04345C"/>
                </a:solidFill>
                <a:latin typeface="Glacial Indifference Bold"/>
              </a:rPr>
              <a:t>MEMBROS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476862" y="6252692"/>
            <a:ext cx="13334275" cy="3638874"/>
            <a:chOff x="0" y="0"/>
            <a:chExt cx="17779034" cy="4851832"/>
          </a:xfrm>
        </p:grpSpPr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79940" y="269788"/>
              <a:ext cx="3681665" cy="3493680"/>
              <a:chOff x="0" y="0"/>
              <a:chExt cx="2636520" cy="25019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-11430" y="-7620"/>
                <a:ext cx="2694940" cy="2532380"/>
              </a:xfrm>
              <a:custGeom>
                <a:avLst/>
                <a:gdLst/>
                <a:ahLst/>
                <a:cxnLst/>
                <a:rect r="r" b="b" t="t" l="l"/>
                <a:pathLst>
                  <a:path h="2532380" w="2694940">
                    <a:moveTo>
                      <a:pt x="2463800" y="756920"/>
                    </a:moveTo>
                    <a:cubicBezTo>
                      <a:pt x="2354580" y="509270"/>
                      <a:pt x="2200910" y="260350"/>
                      <a:pt x="1951990" y="132080"/>
                    </a:cubicBezTo>
                    <a:cubicBezTo>
                      <a:pt x="1929130" y="120650"/>
                      <a:pt x="1905000" y="109220"/>
                      <a:pt x="1880870" y="100330"/>
                    </a:cubicBezTo>
                    <a:cubicBezTo>
                      <a:pt x="1762760" y="48260"/>
                      <a:pt x="1638300" y="20320"/>
                      <a:pt x="1510030" y="15240"/>
                    </a:cubicBezTo>
                    <a:cubicBezTo>
                      <a:pt x="1492250" y="12700"/>
                      <a:pt x="1473200" y="10160"/>
                      <a:pt x="1454150" y="8890"/>
                    </a:cubicBezTo>
                    <a:cubicBezTo>
                      <a:pt x="1332230" y="0"/>
                      <a:pt x="1221740" y="25400"/>
                      <a:pt x="1120140" y="72390"/>
                    </a:cubicBezTo>
                    <a:cubicBezTo>
                      <a:pt x="934720" y="129540"/>
                      <a:pt x="754380" y="220980"/>
                      <a:pt x="601980" y="334010"/>
                    </a:cubicBezTo>
                    <a:cubicBezTo>
                      <a:pt x="402590" y="483870"/>
                      <a:pt x="237490" y="676910"/>
                      <a:pt x="138430" y="908050"/>
                    </a:cubicBezTo>
                    <a:cubicBezTo>
                      <a:pt x="80010" y="1043940"/>
                      <a:pt x="46990" y="1186180"/>
                      <a:pt x="29210" y="1333500"/>
                    </a:cubicBezTo>
                    <a:cubicBezTo>
                      <a:pt x="10160" y="1485900"/>
                      <a:pt x="0" y="1645920"/>
                      <a:pt x="33020" y="1795780"/>
                    </a:cubicBezTo>
                    <a:cubicBezTo>
                      <a:pt x="91440" y="2057400"/>
                      <a:pt x="307340" y="2265680"/>
                      <a:pt x="542290" y="2378710"/>
                    </a:cubicBezTo>
                    <a:cubicBezTo>
                      <a:pt x="788670" y="2496820"/>
                      <a:pt x="1064260" y="2532380"/>
                      <a:pt x="1333500" y="2496820"/>
                    </a:cubicBezTo>
                    <a:cubicBezTo>
                      <a:pt x="1619250" y="2458720"/>
                      <a:pt x="1891030" y="2345690"/>
                      <a:pt x="2134870" y="2193290"/>
                    </a:cubicBezTo>
                    <a:cubicBezTo>
                      <a:pt x="2354580" y="2056130"/>
                      <a:pt x="2566670" y="1870710"/>
                      <a:pt x="2627630" y="1607820"/>
                    </a:cubicBezTo>
                    <a:cubicBezTo>
                      <a:pt x="2694940" y="1314450"/>
                      <a:pt x="2579370" y="1021080"/>
                      <a:pt x="2463800" y="75692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-2660" b="-2660"/>
                </a:stretch>
              </a:blipFill>
            </p:spPr>
          </p:sp>
        </p:grp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7007316" y="226444"/>
              <a:ext cx="3700243" cy="3511310"/>
              <a:chOff x="0" y="0"/>
              <a:chExt cx="2636520" cy="25019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-11430" y="-7620"/>
                <a:ext cx="2694940" cy="2532380"/>
              </a:xfrm>
              <a:custGeom>
                <a:avLst/>
                <a:gdLst/>
                <a:ahLst/>
                <a:cxnLst/>
                <a:rect r="r" b="b" t="t" l="l"/>
                <a:pathLst>
                  <a:path h="2532380" w="2694940">
                    <a:moveTo>
                      <a:pt x="2463800" y="756920"/>
                    </a:moveTo>
                    <a:cubicBezTo>
                      <a:pt x="2354580" y="509270"/>
                      <a:pt x="2200910" y="260350"/>
                      <a:pt x="1951990" y="132080"/>
                    </a:cubicBezTo>
                    <a:cubicBezTo>
                      <a:pt x="1929130" y="120650"/>
                      <a:pt x="1905000" y="109220"/>
                      <a:pt x="1880870" y="100330"/>
                    </a:cubicBezTo>
                    <a:cubicBezTo>
                      <a:pt x="1762760" y="48260"/>
                      <a:pt x="1638300" y="20320"/>
                      <a:pt x="1510030" y="15240"/>
                    </a:cubicBezTo>
                    <a:cubicBezTo>
                      <a:pt x="1492250" y="12700"/>
                      <a:pt x="1473200" y="10160"/>
                      <a:pt x="1454150" y="8890"/>
                    </a:cubicBezTo>
                    <a:cubicBezTo>
                      <a:pt x="1332230" y="0"/>
                      <a:pt x="1221740" y="25400"/>
                      <a:pt x="1120140" y="72390"/>
                    </a:cubicBezTo>
                    <a:cubicBezTo>
                      <a:pt x="934720" y="129540"/>
                      <a:pt x="754380" y="220980"/>
                      <a:pt x="601980" y="334010"/>
                    </a:cubicBezTo>
                    <a:cubicBezTo>
                      <a:pt x="402590" y="483870"/>
                      <a:pt x="237490" y="676910"/>
                      <a:pt x="138430" y="908050"/>
                    </a:cubicBezTo>
                    <a:cubicBezTo>
                      <a:pt x="80010" y="1043940"/>
                      <a:pt x="46990" y="1186180"/>
                      <a:pt x="29210" y="1333500"/>
                    </a:cubicBezTo>
                    <a:cubicBezTo>
                      <a:pt x="10160" y="1485900"/>
                      <a:pt x="0" y="1645920"/>
                      <a:pt x="33020" y="1795780"/>
                    </a:cubicBezTo>
                    <a:cubicBezTo>
                      <a:pt x="91440" y="2057400"/>
                      <a:pt x="307340" y="2265680"/>
                      <a:pt x="542290" y="2378710"/>
                    </a:cubicBezTo>
                    <a:cubicBezTo>
                      <a:pt x="788670" y="2496820"/>
                      <a:pt x="1064260" y="2532380"/>
                      <a:pt x="1333500" y="2496820"/>
                    </a:cubicBezTo>
                    <a:cubicBezTo>
                      <a:pt x="1619250" y="2458720"/>
                      <a:pt x="1891030" y="2345690"/>
                      <a:pt x="2134870" y="2193290"/>
                    </a:cubicBezTo>
                    <a:cubicBezTo>
                      <a:pt x="2354580" y="2056130"/>
                      <a:pt x="2566670" y="1870710"/>
                      <a:pt x="2627630" y="1607820"/>
                    </a:cubicBezTo>
                    <a:cubicBezTo>
                      <a:pt x="2694940" y="1314450"/>
                      <a:pt x="2579370" y="1021080"/>
                      <a:pt x="2463800" y="75692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r="0" t="-2660" b="-2660"/>
                </a:stretch>
              </a:blipFill>
            </p:spPr>
          </p:sp>
        </p:grp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3557081" y="0"/>
              <a:ext cx="3626964" cy="3715265"/>
              <a:chOff x="0" y="0"/>
              <a:chExt cx="2086610" cy="2137410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2540" y="-2540"/>
                <a:ext cx="2087880" cy="2139950"/>
              </a:xfrm>
              <a:custGeom>
                <a:avLst/>
                <a:gdLst/>
                <a:ahLst/>
                <a:cxnLst/>
                <a:rect r="r" b="b" t="t" l="l"/>
                <a:pathLst>
                  <a:path h="2139950" w="2087880">
                    <a:moveTo>
                      <a:pt x="1979930" y="486410"/>
                    </a:moveTo>
                    <a:cubicBezTo>
                      <a:pt x="1964690" y="454660"/>
                      <a:pt x="1948180" y="422910"/>
                      <a:pt x="1929130" y="393700"/>
                    </a:cubicBezTo>
                    <a:cubicBezTo>
                      <a:pt x="1908810" y="363220"/>
                      <a:pt x="1888490" y="330200"/>
                      <a:pt x="1861820" y="304800"/>
                    </a:cubicBezTo>
                    <a:cubicBezTo>
                      <a:pt x="1836420" y="280670"/>
                      <a:pt x="1808480" y="257810"/>
                      <a:pt x="1780540" y="236220"/>
                    </a:cubicBezTo>
                    <a:cubicBezTo>
                      <a:pt x="1725930" y="193040"/>
                      <a:pt x="1666240" y="154940"/>
                      <a:pt x="1606550" y="119380"/>
                    </a:cubicBezTo>
                    <a:cubicBezTo>
                      <a:pt x="1537970" y="77470"/>
                      <a:pt x="1461770" y="55880"/>
                      <a:pt x="1384300" y="34290"/>
                    </a:cubicBezTo>
                    <a:cubicBezTo>
                      <a:pt x="1337310" y="21590"/>
                      <a:pt x="1289050" y="11430"/>
                      <a:pt x="1239520" y="5080"/>
                    </a:cubicBezTo>
                    <a:cubicBezTo>
                      <a:pt x="1203960" y="0"/>
                      <a:pt x="1165860" y="2540"/>
                      <a:pt x="1129030" y="6350"/>
                    </a:cubicBezTo>
                    <a:cubicBezTo>
                      <a:pt x="1079500" y="10160"/>
                      <a:pt x="1029970" y="13970"/>
                      <a:pt x="980440" y="22860"/>
                    </a:cubicBezTo>
                    <a:cubicBezTo>
                      <a:pt x="943610" y="24130"/>
                      <a:pt x="908050" y="25400"/>
                      <a:pt x="869950" y="29210"/>
                    </a:cubicBezTo>
                    <a:cubicBezTo>
                      <a:pt x="850900" y="30480"/>
                      <a:pt x="831850" y="33020"/>
                      <a:pt x="812800" y="35560"/>
                    </a:cubicBezTo>
                    <a:cubicBezTo>
                      <a:pt x="800100" y="38100"/>
                      <a:pt x="788670" y="40640"/>
                      <a:pt x="777240" y="43180"/>
                    </a:cubicBezTo>
                    <a:cubicBezTo>
                      <a:pt x="730250" y="54610"/>
                      <a:pt x="685800" y="74930"/>
                      <a:pt x="645160" y="96520"/>
                    </a:cubicBezTo>
                    <a:cubicBezTo>
                      <a:pt x="562610" y="139700"/>
                      <a:pt x="483870" y="190500"/>
                      <a:pt x="411480" y="247650"/>
                    </a:cubicBezTo>
                    <a:cubicBezTo>
                      <a:pt x="381000" y="271780"/>
                      <a:pt x="351790" y="297180"/>
                      <a:pt x="322580" y="323850"/>
                    </a:cubicBezTo>
                    <a:cubicBezTo>
                      <a:pt x="270510" y="372110"/>
                      <a:pt x="227330" y="429260"/>
                      <a:pt x="187960" y="487680"/>
                    </a:cubicBezTo>
                    <a:cubicBezTo>
                      <a:pt x="158750" y="529590"/>
                      <a:pt x="134620" y="577850"/>
                      <a:pt x="114300" y="623570"/>
                    </a:cubicBezTo>
                    <a:cubicBezTo>
                      <a:pt x="99060" y="657860"/>
                      <a:pt x="82550" y="692150"/>
                      <a:pt x="72390" y="728980"/>
                    </a:cubicBezTo>
                    <a:cubicBezTo>
                      <a:pt x="44450" y="819150"/>
                      <a:pt x="22860" y="910590"/>
                      <a:pt x="8890" y="1003300"/>
                    </a:cubicBezTo>
                    <a:cubicBezTo>
                      <a:pt x="3810" y="1040130"/>
                      <a:pt x="1270" y="1076960"/>
                      <a:pt x="0" y="1115060"/>
                    </a:cubicBezTo>
                    <a:lnTo>
                      <a:pt x="0" y="1165860"/>
                    </a:lnTo>
                    <a:cubicBezTo>
                      <a:pt x="1270" y="1197610"/>
                      <a:pt x="2540" y="1236980"/>
                      <a:pt x="8890" y="1268730"/>
                    </a:cubicBezTo>
                    <a:cubicBezTo>
                      <a:pt x="15240" y="1305560"/>
                      <a:pt x="21590" y="1343660"/>
                      <a:pt x="31750" y="1379220"/>
                    </a:cubicBezTo>
                    <a:cubicBezTo>
                      <a:pt x="54610" y="1452880"/>
                      <a:pt x="78740" y="1527810"/>
                      <a:pt x="118110" y="1595120"/>
                    </a:cubicBezTo>
                    <a:cubicBezTo>
                      <a:pt x="138430" y="1629410"/>
                      <a:pt x="160020" y="1663700"/>
                      <a:pt x="182880" y="1695450"/>
                    </a:cubicBezTo>
                    <a:cubicBezTo>
                      <a:pt x="212090" y="1738630"/>
                      <a:pt x="241300" y="1780540"/>
                      <a:pt x="278130" y="1817370"/>
                    </a:cubicBezTo>
                    <a:cubicBezTo>
                      <a:pt x="322580" y="1863090"/>
                      <a:pt x="374650" y="1903730"/>
                      <a:pt x="427990" y="1939290"/>
                    </a:cubicBezTo>
                    <a:cubicBezTo>
                      <a:pt x="539750" y="2012950"/>
                      <a:pt x="673100" y="2054860"/>
                      <a:pt x="801370" y="2090420"/>
                    </a:cubicBezTo>
                    <a:cubicBezTo>
                      <a:pt x="831850" y="2099310"/>
                      <a:pt x="863600" y="2106930"/>
                      <a:pt x="895350" y="2113280"/>
                    </a:cubicBezTo>
                    <a:cubicBezTo>
                      <a:pt x="944880" y="2123440"/>
                      <a:pt x="994410" y="2134870"/>
                      <a:pt x="1043940" y="2137410"/>
                    </a:cubicBezTo>
                    <a:cubicBezTo>
                      <a:pt x="1083310" y="2139950"/>
                      <a:pt x="1123950" y="2136140"/>
                      <a:pt x="1163320" y="2133600"/>
                    </a:cubicBezTo>
                    <a:cubicBezTo>
                      <a:pt x="1216660" y="2129790"/>
                      <a:pt x="1270000" y="2124710"/>
                      <a:pt x="1323340" y="2113280"/>
                    </a:cubicBezTo>
                    <a:cubicBezTo>
                      <a:pt x="1375410" y="2101850"/>
                      <a:pt x="1424940" y="2084070"/>
                      <a:pt x="1473200" y="2062480"/>
                    </a:cubicBezTo>
                    <a:cubicBezTo>
                      <a:pt x="1549400" y="2029460"/>
                      <a:pt x="1623060" y="1983740"/>
                      <a:pt x="1678940" y="1921510"/>
                    </a:cubicBezTo>
                    <a:cubicBezTo>
                      <a:pt x="1739900" y="1852930"/>
                      <a:pt x="1798320" y="1783080"/>
                      <a:pt x="1847850" y="1705610"/>
                    </a:cubicBezTo>
                    <a:cubicBezTo>
                      <a:pt x="1896110" y="1630680"/>
                      <a:pt x="1936750" y="1550670"/>
                      <a:pt x="1976120" y="1469390"/>
                    </a:cubicBezTo>
                    <a:cubicBezTo>
                      <a:pt x="2007870" y="1403350"/>
                      <a:pt x="2039620" y="1334770"/>
                      <a:pt x="2056130" y="1262380"/>
                    </a:cubicBezTo>
                    <a:cubicBezTo>
                      <a:pt x="2067560" y="1212850"/>
                      <a:pt x="2077720" y="1162050"/>
                      <a:pt x="2082800" y="1112520"/>
                    </a:cubicBezTo>
                    <a:cubicBezTo>
                      <a:pt x="2086610" y="1074420"/>
                      <a:pt x="2087880" y="1037590"/>
                      <a:pt x="2087880" y="1000760"/>
                    </a:cubicBezTo>
                    <a:cubicBezTo>
                      <a:pt x="2087880" y="910590"/>
                      <a:pt x="2082800" y="820420"/>
                      <a:pt x="2067560" y="731520"/>
                    </a:cubicBezTo>
                    <a:cubicBezTo>
                      <a:pt x="2061210" y="695960"/>
                      <a:pt x="2052320" y="661670"/>
                      <a:pt x="2039620" y="628650"/>
                    </a:cubicBezTo>
                    <a:cubicBezTo>
                      <a:pt x="2019300" y="581660"/>
                      <a:pt x="2002790" y="533400"/>
                      <a:pt x="1979930" y="48641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152" r="-1152" t="0" b="0"/>
                </a:stretch>
              </a:blip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4057816"/>
              <a:ext cx="3841545" cy="40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9"/>
                </a:lnSpc>
              </a:pPr>
              <a:r>
                <a:rPr lang="en-US" spc="201" sz="2016">
                  <a:solidFill>
                    <a:srgbClr val="04345C"/>
                  </a:solidFill>
                  <a:latin typeface="Glacial Indifference Bold"/>
                </a:rPr>
                <a:t>FÁBIO LIMA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4459907"/>
              <a:ext cx="3841545" cy="39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80">
                  <a:solidFill>
                    <a:srgbClr val="04345C"/>
                  </a:solidFill>
                  <a:latin typeface="Glacial Indifference"/>
                </a:rPr>
                <a:t>Matrícula: 202212176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484372" y="4057816"/>
              <a:ext cx="3841545" cy="40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9"/>
                </a:lnSpc>
              </a:pPr>
              <a:r>
                <a:rPr lang="en-US" spc="201" sz="2016">
                  <a:solidFill>
                    <a:srgbClr val="04345C"/>
                  </a:solidFill>
                  <a:latin typeface="Glacial Indifference Bold"/>
                </a:rPr>
                <a:t>HYGOR RASEC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484372" y="4459907"/>
              <a:ext cx="3841545" cy="39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80">
                  <a:solidFill>
                    <a:srgbClr val="04345C"/>
                  </a:solidFill>
                  <a:latin typeface="Glacial Indifference"/>
                </a:rPr>
                <a:t>Matrícula: 202212020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6968744" y="4057816"/>
              <a:ext cx="3841545" cy="40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9"/>
                </a:lnSpc>
              </a:pPr>
              <a:r>
                <a:rPr lang="en-US" spc="201" sz="2016">
                  <a:solidFill>
                    <a:srgbClr val="04345C"/>
                  </a:solidFill>
                  <a:latin typeface="Glacial Indifference Bold"/>
                </a:rPr>
                <a:t>JOÃO PEDRO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6968744" y="4459907"/>
              <a:ext cx="3841545" cy="39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80">
                  <a:solidFill>
                    <a:srgbClr val="04345C"/>
                  </a:solidFill>
                  <a:latin typeface="Glacial Indifference"/>
                </a:rPr>
                <a:t>Matrícula: 202211081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0453117" y="4057816"/>
              <a:ext cx="3841545" cy="40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9"/>
                </a:lnSpc>
              </a:pPr>
              <a:r>
                <a:rPr lang="en-US" spc="201" sz="2016">
                  <a:solidFill>
                    <a:srgbClr val="04345C"/>
                  </a:solidFill>
                  <a:latin typeface="Glacial Indifference Bold"/>
                </a:rPr>
                <a:t>LUIS DUARTE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0453117" y="4459907"/>
              <a:ext cx="3841545" cy="39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80">
                  <a:solidFill>
                    <a:srgbClr val="04345C"/>
                  </a:solidFill>
                  <a:latin typeface="Glacial Indifference"/>
                </a:rPr>
                <a:t>Matrícula: 202212009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3937489" y="4057816"/>
              <a:ext cx="3841545" cy="403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9"/>
                </a:lnSpc>
              </a:pPr>
              <a:r>
                <a:rPr lang="en-US" spc="201" sz="2016">
                  <a:solidFill>
                    <a:srgbClr val="04345C"/>
                  </a:solidFill>
                  <a:latin typeface="Glacial Indifference Bold"/>
                </a:rPr>
                <a:t>VICTOR BERNARDO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3937489" y="4459907"/>
              <a:ext cx="3841545" cy="39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80">
                  <a:solidFill>
                    <a:srgbClr val="04345C"/>
                  </a:solidFill>
                  <a:latin typeface="Glacial Indifference"/>
                </a:rPr>
                <a:t>Matrícula: 202211960</a:t>
              </a:r>
            </a:p>
          </p:txBody>
        </p:sp>
        <p:grpSp>
          <p:nvGrpSpPr>
            <p:cNvPr name="Group 39" id="39"/>
            <p:cNvGrpSpPr>
              <a:grpSpLocks noChangeAspect="true"/>
            </p:cNvGrpSpPr>
            <p:nvPr/>
          </p:nvGrpSpPr>
          <p:grpSpPr>
            <a:xfrm rot="0">
              <a:off x="10483264" y="35346"/>
              <a:ext cx="3626964" cy="3715265"/>
              <a:chOff x="0" y="0"/>
              <a:chExt cx="2086610" cy="2137410"/>
            </a:xfrm>
          </p:grpSpPr>
          <p:sp>
            <p:nvSpPr>
              <p:cNvPr name="Freeform 40" id="40"/>
              <p:cNvSpPr/>
              <p:nvPr/>
            </p:nvSpPr>
            <p:spPr>
              <a:xfrm>
                <a:off x="2540" y="-2540"/>
                <a:ext cx="2087880" cy="2139950"/>
              </a:xfrm>
              <a:custGeom>
                <a:avLst/>
                <a:gdLst/>
                <a:ahLst/>
                <a:cxnLst/>
                <a:rect r="r" b="b" t="t" l="l"/>
                <a:pathLst>
                  <a:path h="2139950" w="2087880">
                    <a:moveTo>
                      <a:pt x="1979930" y="486410"/>
                    </a:moveTo>
                    <a:cubicBezTo>
                      <a:pt x="1964690" y="454660"/>
                      <a:pt x="1948180" y="422910"/>
                      <a:pt x="1929130" y="393700"/>
                    </a:cubicBezTo>
                    <a:cubicBezTo>
                      <a:pt x="1908810" y="363220"/>
                      <a:pt x="1888490" y="330200"/>
                      <a:pt x="1861820" y="304800"/>
                    </a:cubicBezTo>
                    <a:cubicBezTo>
                      <a:pt x="1836420" y="280670"/>
                      <a:pt x="1808480" y="257810"/>
                      <a:pt x="1780540" y="236220"/>
                    </a:cubicBezTo>
                    <a:cubicBezTo>
                      <a:pt x="1725930" y="193040"/>
                      <a:pt x="1666240" y="154940"/>
                      <a:pt x="1606550" y="119380"/>
                    </a:cubicBezTo>
                    <a:cubicBezTo>
                      <a:pt x="1537970" y="77470"/>
                      <a:pt x="1461770" y="55880"/>
                      <a:pt x="1384300" y="34290"/>
                    </a:cubicBezTo>
                    <a:cubicBezTo>
                      <a:pt x="1337310" y="21590"/>
                      <a:pt x="1289050" y="11430"/>
                      <a:pt x="1239520" y="5080"/>
                    </a:cubicBezTo>
                    <a:cubicBezTo>
                      <a:pt x="1203960" y="0"/>
                      <a:pt x="1165860" y="2540"/>
                      <a:pt x="1129030" y="6350"/>
                    </a:cubicBezTo>
                    <a:cubicBezTo>
                      <a:pt x="1079500" y="10160"/>
                      <a:pt x="1029970" y="13970"/>
                      <a:pt x="980440" y="22860"/>
                    </a:cubicBezTo>
                    <a:cubicBezTo>
                      <a:pt x="943610" y="24130"/>
                      <a:pt x="908050" y="25400"/>
                      <a:pt x="869950" y="29210"/>
                    </a:cubicBezTo>
                    <a:cubicBezTo>
                      <a:pt x="850900" y="30480"/>
                      <a:pt x="831850" y="33020"/>
                      <a:pt x="812800" y="35560"/>
                    </a:cubicBezTo>
                    <a:cubicBezTo>
                      <a:pt x="800100" y="38100"/>
                      <a:pt x="788670" y="40640"/>
                      <a:pt x="777240" y="43180"/>
                    </a:cubicBezTo>
                    <a:cubicBezTo>
                      <a:pt x="730250" y="54610"/>
                      <a:pt x="685800" y="74930"/>
                      <a:pt x="645160" y="96520"/>
                    </a:cubicBezTo>
                    <a:cubicBezTo>
                      <a:pt x="562610" y="139700"/>
                      <a:pt x="483870" y="190500"/>
                      <a:pt x="411480" y="247650"/>
                    </a:cubicBezTo>
                    <a:cubicBezTo>
                      <a:pt x="381000" y="271780"/>
                      <a:pt x="351790" y="297180"/>
                      <a:pt x="322580" y="323850"/>
                    </a:cubicBezTo>
                    <a:cubicBezTo>
                      <a:pt x="270510" y="372110"/>
                      <a:pt x="227330" y="429260"/>
                      <a:pt x="187960" y="487680"/>
                    </a:cubicBezTo>
                    <a:cubicBezTo>
                      <a:pt x="158750" y="529590"/>
                      <a:pt x="134620" y="577850"/>
                      <a:pt x="114300" y="623570"/>
                    </a:cubicBezTo>
                    <a:cubicBezTo>
                      <a:pt x="99060" y="657860"/>
                      <a:pt x="82550" y="692150"/>
                      <a:pt x="72390" y="728980"/>
                    </a:cubicBezTo>
                    <a:cubicBezTo>
                      <a:pt x="44450" y="819150"/>
                      <a:pt x="22860" y="910590"/>
                      <a:pt x="8890" y="1003300"/>
                    </a:cubicBezTo>
                    <a:cubicBezTo>
                      <a:pt x="3810" y="1040130"/>
                      <a:pt x="1270" y="1076960"/>
                      <a:pt x="0" y="1115060"/>
                    </a:cubicBezTo>
                    <a:lnTo>
                      <a:pt x="0" y="1165860"/>
                    </a:lnTo>
                    <a:cubicBezTo>
                      <a:pt x="1270" y="1197610"/>
                      <a:pt x="2540" y="1236980"/>
                      <a:pt x="8890" y="1268730"/>
                    </a:cubicBezTo>
                    <a:cubicBezTo>
                      <a:pt x="15240" y="1305560"/>
                      <a:pt x="21590" y="1343660"/>
                      <a:pt x="31750" y="1379220"/>
                    </a:cubicBezTo>
                    <a:cubicBezTo>
                      <a:pt x="54610" y="1452880"/>
                      <a:pt x="78740" y="1527810"/>
                      <a:pt x="118110" y="1595120"/>
                    </a:cubicBezTo>
                    <a:cubicBezTo>
                      <a:pt x="138430" y="1629410"/>
                      <a:pt x="160020" y="1663700"/>
                      <a:pt x="182880" y="1695450"/>
                    </a:cubicBezTo>
                    <a:cubicBezTo>
                      <a:pt x="212090" y="1738630"/>
                      <a:pt x="241300" y="1780540"/>
                      <a:pt x="278130" y="1817370"/>
                    </a:cubicBezTo>
                    <a:cubicBezTo>
                      <a:pt x="322580" y="1863090"/>
                      <a:pt x="374650" y="1903730"/>
                      <a:pt x="427990" y="1939290"/>
                    </a:cubicBezTo>
                    <a:cubicBezTo>
                      <a:pt x="539750" y="2012950"/>
                      <a:pt x="673100" y="2054860"/>
                      <a:pt x="801370" y="2090420"/>
                    </a:cubicBezTo>
                    <a:cubicBezTo>
                      <a:pt x="831850" y="2099310"/>
                      <a:pt x="863600" y="2106930"/>
                      <a:pt x="895350" y="2113280"/>
                    </a:cubicBezTo>
                    <a:cubicBezTo>
                      <a:pt x="944880" y="2123440"/>
                      <a:pt x="994410" y="2134870"/>
                      <a:pt x="1043940" y="2137410"/>
                    </a:cubicBezTo>
                    <a:cubicBezTo>
                      <a:pt x="1083310" y="2139950"/>
                      <a:pt x="1123950" y="2136140"/>
                      <a:pt x="1163320" y="2133600"/>
                    </a:cubicBezTo>
                    <a:cubicBezTo>
                      <a:pt x="1216660" y="2129790"/>
                      <a:pt x="1270000" y="2124710"/>
                      <a:pt x="1323340" y="2113280"/>
                    </a:cubicBezTo>
                    <a:cubicBezTo>
                      <a:pt x="1375410" y="2101850"/>
                      <a:pt x="1424940" y="2084070"/>
                      <a:pt x="1473200" y="2062480"/>
                    </a:cubicBezTo>
                    <a:cubicBezTo>
                      <a:pt x="1549400" y="2029460"/>
                      <a:pt x="1623060" y="1983740"/>
                      <a:pt x="1678940" y="1921510"/>
                    </a:cubicBezTo>
                    <a:cubicBezTo>
                      <a:pt x="1739900" y="1852930"/>
                      <a:pt x="1798320" y="1783080"/>
                      <a:pt x="1847850" y="1705610"/>
                    </a:cubicBezTo>
                    <a:cubicBezTo>
                      <a:pt x="1896110" y="1630680"/>
                      <a:pt x="1936750" y="1550670"/>
                      <a:pt x="1976120" y="1469390"/>
                    </a:cubicBezTo>
                    <a:cubicBezTo>
                      <a:pt x="2007870" y="1403350"/>
                      <a:pt x="2039620" y="1334770"/>
                      <a:pt x="2056130" y="1262380"/>
                    </a:cubicBezTo>
                    <a:cubicBezTo>
                      <a:pt x="2067560" y="1212850"/>
                      <a:pt x="2077720" y="1162050"/>
                      <a:pt x="2082800" y="1112520"/>
                    </a:cubicBezTo>
                    <a:cubicBezTo>
                      <a:pt x="2086610" y="1074420"/>
                      <a:pt x="2087880" y="1037590"/>
                      <a:pt x="2087880" y="1000760"/>
                    </a:cubicBezTo>
                    <a:cubicBezTo>
                      <a:pt x="2087880" y="910590"/>
                      <a:pt x="2082800" y="820420"/>
                      <a:pt x="2067560" y="731520"/>
                    </a:cubicBezTo>
                    <a:cubicBezTo>
                      <a:pt x="2061210" y="695960"/>
                      <a:pt x="2052320" y="661670"/>
                      <a:pt x="2039620" y="628650"/>
                    </a:cubicBezTo>
                    <a:cubicBezTo>
                      <a:pt x="2019300" y="581660"/>
                      <a:pt x="2002790" y="533400"/>
                      <a:pt x="1979930" y="48641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152" r="-1152" t="0" b="0"/>
                </a:stretch>
              </a:blipFill>
            </p:spPr>
          </p:sp>
        </p:grpSp>
        <p:grpSp>
          <p:nvGrpSpPr>
            <p:cNvPr name="Group 41" id="41"/>
            <p:cNvGrpSpPr>
              <a:grpSpLocks noChangeAspect="true"/>
            </p:cNvGrpSpPr>
            <p:nvPr/>
          </p:nvGrpSpPr>
          <p:grpSpPr>
            <a:xfrm rot="0">
              <a:off x="13865941" y="118415"/>
              <a:ext cx="3681665" cy="3493680"/>
              <a:chOff x="0" y="0"/>
              <a:chExt cx="2636520" cy="2501900"/>
            </a:xfrm>
          </p:grpSpPr>
          <p:sp>
            <p:nvSpPr>
              <p:cNvPr name="Freeform 42" id="42"/>
              <p:cNvSpPr/>
              <p:nvPr/>
            </p:nvSpPr>
            <p:spPr>
              <a:xfrm>
                <a:off x="-11430" y="-7620"/>
                <a:ext cx="2694940" cy="2532380"/>
              </a:xfrm>
              <a:custGeom>
                <a:avLst/>
                <a:gdLst/>
                <a:ahLst/>
                <a:cxnLst/>
                <a:rect r="r" b="b" t="t" l="l"/>
                <a:pathLst>
                  <a:path h="2532380" w="2694940">
                    <a:moveTo>
                      <a:pt x="2463800" y="756920"/>
                    </a:moveTo>
                    <a:cubicBezTo>
                      <a:pt x="2354580" y="509270"/>
                      <a:pt x="2200910" y="260350"/>
                      <a:pt x="1951990" y="132080"/>
                    </a:cubicBezTo>
                    <a:cubicBezTo>
                      <a:pt x="1929130" y="120650"/>
                      <a:pt x="1905000" y="109220"/>
                      <a:pt x="1880870" y="100330"/>
                    </a:cubicBezTo>
                    <a:cubicBezTo>
                      <a:pt x="1762760" y="48260"/>
                      <a:pt x="1638300" y="20320"/>
                      <a:pt x="1510030" y="15240"/>
                    </a:cubicBezTo>
                    <a:cubicBezTo>
                      <a:pt x="1492250" y="12700"/>
                      <a:pt x="1473200" y="10160"/>
                      <a:pt x="1454150" y="8890"/>
                    </a:cubicBezTo>
                    <a:cubicBezTo>
                      <a:pt x="1332230" y="0"/>
                      <a:pt x="1221740" y="25400"/>
                      <a:pt x="1120140" y="72390"/>
                    </a:cubicBezTo>
                    <a:cubicBezTo>
                      <a:pt x="934720" y="129540"/>
                      <a:pt x="754380" y="220980"/>
                      <a:pt x="601980" y="334010"/>
                    </a:cubicBezTo>
                    <a:cubicBezTo>
                      <a:pt x="402590" y="483870"/>
                      <a:pt x="237490" y="676910"/>
                      <a:pt x="138430" y="908050"/>
                    </a:cubicBezTo>
                    <a:cubicBezTo>
                      <a:pt x="80010" y="1043940"/>
                      <a:pt x="46990" y="1186180"/>
                      <a:pt x="29210" y="1333500"/>
                    </a:cubicBezTo>
                    <a:cubicBezTo>
                      <a:pt x="10160" y="1485900"/>
                      <a:pt x="0" y="1645920"/>
                      <a:pt x="33020" y="1795780"/>
                    </a:cubicBezTo>
                    <a:cubicBezTo>
                      <a:pt x="91440" y="2057400"/>
                      <a:pt x="307340" y="2265680"/>
                      <a:pt x="542290" y="2378710"/>
                    </a:cubicBezTo>
                    <a:cubicBezTo>
                      <a:pt x="788670" y="2496820"/>
                      <a:pt x="1064260" y="2532380"/>
                      <a:pt x="1333500" y="2496820"/>
                    </a:cubicBezTo>
                    <a:cubicBezTo>
                      <a:pt x="1619250" y="2458720"/>
                      <a:pt x="1891030" y="2345690"/>
                      <a:pt x="2134870" y="2193290"/>
                    </a:cubicBezTo>
                    <a:cubicBezTo>
                      <a:pt x="2354580" y="2056130"/>
                      <a:pt x="2566670" y="1870710"/>
                      <a:pt x="2627630" y="1607820"/>
                    </a:cubicBezTo>
                    <a:cubicBezTo>
                      <a:pt x="2694940" y="1314450"/>
                      <a:pt x="2579370" y="1021080"/>
                      <a:pt x="2463800" y="75692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r="0" t="-2660" b="-2660"/>
                </a:stretch>
              </a:blip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53776">
            <a:off x="2684468" y="-2324294"/>
            <a:ext cx="14062065" cy="145720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24365">
            <a:off x="-3230782" y="4488056"/>
            <a:ext cx="6197943" cy="642273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973550" y="8972550"/>
            <a:ext cx="571500" cy="5715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20056" y="604334"/>
            <a:ext cx="1348756" cy="134875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14361" y="1364438"/>
            <a:ext cx="17059278" cy="147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04345C"/>
                </a:solidFill>
                <a:latin typeface="Glacial Indifference Bold"/>
              </a:rPr>
              <a:t>INVESTIMENTO 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4991" y="2452106"/>
            <a:ext cx="15898017" cy="357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39"/>
              </a:lnSpc>
            </a:pPr>
            <a:r>
              <a:rPr lang="en-US" sz="26839">
                <a:solidFill>
                  <a:srgbClr val="04345C"/>
                </a:solidFill>
                <a:latin typeface="Glacial Indifference Bold"/>
              </a:rPr>
              <a:t>100 MIL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8097" y="5429635"/>
            <a:ext cx="14691806" cy="92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8"/>
              </a:lnSpc>
            </a:pPr>
            <a:r>
              <a:rPr lang="en-US" sz="6978">
                <a:solidFill>
                  <a:srgbClr val="04345C"/>
                </a:solidFill>
                <a:latin typeface="Glacial Indifference Bold"/>
              </a:rPr>
              <a:t>POR 5% DE NOSSA EMPRESA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2128">
            <a:off x="17458481" y="6618861"/>
            <a:ext cx="2085489" cy="216112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251425">
            <a:off x="744888" y="-1480292"/>
            <a:ext cx="2535307" cy="262726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05308" y="6856798"/>
            <a:ext cx="2277384" cy="28617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746708">
            <a:off x="1773473" y="-2588686"/>
            <a:ext cx="14114256" cy="146261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3478453" y="-1581330"/>
            <a:ext cx="6728617" cy="69726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601395">
            <a:off x="-692428" y="6150336"/>
            <a:ext cx="5784808" cy="59946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19599">
            <a:off x="-597974" y="6591638"/>
            <a:ext cx="1828200" cy="189450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7259300" y="556244"/>
            <a:ext cx="1348756" cy="134875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8686800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33475" y="2042976"/>
            <a:ext cx="7413550" cy="6201048"/>
            <a:chOff x="0" y="0"/>
            <a:chExt cx="9884733" cy="826806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12954"/>
              <a:ext cx="9884733" cy="4796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pc="396" sz="3967">
                  <a:solidFill>
                    <a:srgbClr val="FFFFFF"/>
                  </a:solidFill>
                  <a:latin typeface="Glacial Indifference"/>
                </a:rPr>
                <a:t>HÁ UMA ESTIMATIVA DE QUE UMA EMPRESA DE RECICLAGEM FATURE EM MÉDIA </a:t>
              </a:r>
              <a:r>
                <a:rPr lang="en-US" spc="396" sz="3967">
                  <a:solidFill>
                    <a:srgbClr val="FFFFFF"/>
                  </a:solidFill>
                  <a:latin typeface="Glacial Indifference Bold"/>
                </a:rPr>
                <a:t>30 MILHÕES POR ANO</a:t>
              </a:r>
              <a:r>
                <a:rPr lang="en-US" spc="396" sz="3967">
                  <a:solidFill>
                    <a:srgbClr val="FFFFFF"/>
                  </a:solidFill>
                  <a:latin typeface="Glacial Indifference"/>
                </a:rPr>
                <a:t>.</a:t>
              </a:r>
            </a:p>
            <a:p>
              <a:pPr algn="ctr">
                <a:lnSpc>
                  <a:spcPts val="476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57783" y="6096364"/>
              <a:ext cx="8969167" cy="217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pc="359" sz="3599">
                  <a:solidFill>
                    <a:srgbClr val="FFFFFF"/>
                  </a:solidFill>
                  <a:latin typeface="Glacial Indifference"/>
                </a:rPr>
                <a:t>COM BASE NESSES DADOS, PODEMOS INDICAR UM </a:t>
              </a:r>
              <a:r>
                <a:rPr lang="en-US" spc="359" sz="3599">
                  <a:solidFill>
                    <a:srgbClr val="FFFFFF"/>
                  </a:solidFill>
                  <a:latin typeface="Glacial Indifference Bold"/>
                </a:rPr>
                <a:t>ROI DE 3 MESES</a:t>
              </a:r>
              <a:r>
                <a:rPr lang="en-US" spc="359" sz="3599">
                  <a:solidFill>
                    <a:srgbClr val="FFFFFF"/>
                  </a:solidFill>
                  <a:latin typeface="Glacial Indifference"/>
                </a:rPr>
                <a:t> (POR ALTO).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57783" y="-9525"/>
              <a:ext cx="8969167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pc="599" sz="5999">
                  <a:solidFill>
                    <a:srgbClr val="6BD4CD"/>
                  </a:solidFill>
                  <a:latin typeface="Glacial Indifference Bold"/>
                </a:rPr>
                <a:t>FATURAMENTO: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99140" y="1089349"/>
            <a:ext cx="8804509" cy="8188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1853217" y="-2526377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4921" y="-1076076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56975" y="131445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68711" y="1086080"/>
            <a:ext cx="4950578" cy="3410304"/>
            <a:chOff x="0" y="0"/>
            <a:chExt cx="6600770" cy="454707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769224" cy="4547072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403081" y="0"/>
              <a:ext cx="1769224" cy="4547072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831546" y="0"/>
              <a:ext cx="1769224" cy="4547072"/>
            </a:xfrm>
            <a:prstGeom prst="rect">
              <a:avLst/>
            </a:prstGeom>
          </p:spPr>
        </p:pic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64552" y="6610893"/>
            <a:ext cx="2317013" cy="307284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25395">
            <a:off x="1633215" y="6325089"/>
            <a:ext cx="1270971" cy="322135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14472">
            <a:off x="568695" y="6421336"/>
            <a:ext cx="1292916" cy="345196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223448" y="4792608"/>
            <a:ext cx="11841104" cy="412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5"/>
              </a:lnSpc>
            </a:pPr>
            <a:r>
              <a:rPr lang="en-US" spc="804" sz="8045">
                <a:solidFill>
                  <a:srgbClr val="FFFFFF"/>
                </a:solidFill>
                <a:latin typeface="Glacial Indifference Bold"/>
              </a:rPr>
              <a:t>MÊS PASSADO, QUANTOS OBJETOS PLÁSTICOS VOCÊS DESCARTARAM?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49006">
            <a:off x="-952316" y="-1350031"/>
            <a:ext cx="12139540" cy="125798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45505">
            <a:off x="-1359967" y="7023342"/>
            <a:ext cx="5082133" cy="52664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588" y="4364168"/>
            <a:ext cx="6724823" cy="69687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321491">
            <a:off x="14186191" y="-1417201"/>
            <a:ext cx="5764013" cy="597307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7259300" y="8667750"/>
            <a:ext cx="1181100" cy="11811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09600" y="742950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37474" y="2699274"/>
            <a:ext cx="13213366" cy="4888453"/>
            <a:chOff x="0" y="0"/>
            <a:chExt cx="17617822" cy="651793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4775"/>
              <a:ext cx="17515341" cy="5546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99"/>
                </a:lnSpc>
              </a:pPr>
              <a:r>
                <a:rPr lang="en-US" sz="9999">
                  <a:solidFill>
                    <a:srgbClr val="04345C"/>
                  </a:solidFill>
                  <a:latin typeface="Glacial Indifference Bold"/>
                </a:rPr>
                <a:t>PLÁSTICO:</a:t>
              </a:r>
            </a:p>
            <a:p>
              <a:pPr>
                <a:lnSpc>
                  <a:spcPts val="10799"/>
                </a:lnSpc>
              </a:pPr>
              <a:r>
                <a:rPr lang="en-US" sz="9999">
                  <a:solidFill>
                    <a:srgbClr val="04345C"/>
                  </a:solidFill>
                  <a:latin typeface="Arimo"/>
                </a:rPr>
                <a:t>R$1.780,00 por ton.</a:t>
              </a:r>
            </a:p>
            <a:p>
              <a:pPr>
                <a:lnSpc>
                  <a:spcPts val="10799"/>
                </a:lnSpc>
              </a:pPr>
              <a:r>
                <a:rPr lang="en-US" sz="9999">
                  <a:solidFill>
                    <a:srgbClr val="04345C"/>
                  </a:solidFill>
                  <a:latin typeface="Arimo"/>
                </a:rPr>
                <a:t>R$1,78 por kg.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2481" y="5741332"/>
              <a:ext cx="17515341" cy="77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19"/>
                </a:lnSpc>
              </a:pPr>
              <a:r>
                <a:rPr lang="en-US" sz="3999">
                  <a:solidFill>
                    <a:srgbClr val="04345C"/>
                  </a:solidFill>
                  <a:latin typeface="Glacial Indifference"/>
                </a:rPr>
                <a:t>Pesquisa Ciclosoft 2016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80584">
            <a:off x="1437988" y="-561380"/>
            <a:ext cx="1862954" cy="193052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15857">
            <a:off x="17381961" y="5936688"/>
            <a:ext cx="2255115" cy="233690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4301" y="2625427"/>
            <a:ext cx="5550861" cy="5036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86250">
            <a:off x="-4102298" y="-524776"/>
            <a:ext cx="8880774" cy="92028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75633">
            <a:off x="-489467" y="7372231"/>
            <a:ext cx="4693285" cy="48635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87273">
            <a:off x="16499100" y="4419465"/>
            <a:ext cx="6599197" cy="68385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20793">
            <a:off x="10604897" y="-4495251"/>
            <a:ext cx="9951332" cy="1031226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-64110" y="840105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078200" y="215265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59948">
            <a:off x="16604155" y="-438298"/>
            <a:ext cx="2350917" cy="243618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782951">
            <a:off x="300853" y="8948316"/>
            <a:ext cx="1936387" cy="200661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922323"/>
            <a:ext cx="1573502" cy="152629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882357" y="917488"/>
            <a:ext cx="12369790" cy="1593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50"/>
              </a:lnSpc>
            </a:pPr>
            <a:r>
              <a:rPr lang="en-US" spc="680" sz="6806">
                <a:solidFill>
                  <a:srgbClr val="6BD4CD"/>
                </a:solidFill>
                <a:latin typeface="Glacial Indifference Bold"/>
              </a:rPr>
              <a:t>POPULAÇÃO DE MARICÁ</a:t>
            </a:r>
          </a:p>
          <a:p>
            <a:pPr>
              <a:lnSpc>
                <a:spcPts val="5145"/>
              </a:lnSpc>
            </a:pPr>
            <a:r>
              <a:rPr lang="en-US" spc="191" sz="4764">
                <a:solidFill>
                  <a:srgbClr val="FFFFFF"/>
                </a:solidFill>
                <a:latin typeface="Arimo"/>
              </a:rPr>
              <a:t>Média de 160 mil - Fonte: IBGE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30483" y="3648672"/>
            <a:ext cx="18627816" cy="157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499">
                <a:solidFill>
                  <a:srgbClr val="6BD4CD"/>
                </a:solidFill>
                <a:latin typeface="Arimo"/>
              </a:rPr>
              <a:t>A cada 10 famílias (</a:t>
            </a:r>
            <a:r>
              <a:rPr lang="en-US" sz="5499">
                <a:solidFill>
                  <a:srgbClr val="6BD4CD"/>
                </a:solidFill>
                <a:latin typeface="Arimo Italics"/>
              </a:rPr>
              <a:t>4 moradores cada</a:t>
            </a:r>
            <a:r>
              <a:rPr lang="en-US" sz="5499">
                <a:solidFill>
                  <a:srgbClr val="6BD4CD"/>
                </a:solidFill>
                <a:latin typeface="Arimo"/>
              </a:rPr>
              <a:t>)</a:t>
            </a:r>
          </a:p>
          <a:p>
            <a:pPr algn="ctr">
              <a:lnSpc>
                <a:spcPts val="6159"/>
              </a:lnSpc>
            </a:pPr>
            <a:r>
              <a:rPr lang="en-US" sz="5499">
                <a:solidFill>
                  <a:srgbClr val="6BD4CD"/>
                </a:solidFill>
                <a:latin typeface="Arimo"/>
              </a:rPr>
              <a:t>produzem </a:t>
            </a:r>
            <a:r>
              <a:rPr lang="en-US" sz="5499">
                <a:solidFill>
                  <a:srgbClr val="6BD4CD"/>
                </a:solidFill>
                <a:latin typeface="Glacial Indifference"/>
              </a:rPr>
              <a:t>uma </a:t>
            </a:r>
            <a:r>
              <a:rPr lang="en-US" sz="5499">
                <a:solidFill>
                  <a:srgbClr val="6BD4CD"/>
                </a:solidFill>
                <a:latin typeface="Arimo"/>
              </a:rPr>
              <a:t>média de </a:t>
            </a:r>
            <a:r>
              <a:rPr lang="en-US" sz="5499">
                <a:solidFill>
                  <a:srgbClr val="6BD4CD"/>
                </a:solidFill>
                <a:latin typeface="Arimo Bold"/>
              </a:rPr>
              <a:t>1kg de plástico por dia</a:t>
            </a:r>
            <a:r>
              <a:rPr lang="en-US" sz="5499">
                <a:solidFill>
                  <a:srgbClr val="6BD4CD"/>
                </a:solidFill>
                <a:latin typeface="Arimo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4949" y="9329145"/>
            <a:ext cx="1693810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Glacial Indifference"/>
              </a:rPr>
              <a:t>Obs.: Os dados acima foram calculados com base na média do preço do plástico.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791" y="5515273"/>
            <a:ext cx="17681270" cy="219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FFFFFF"/>
                </a:solidFill>
                <a:latin typeface="Glacial Indifference Bold"/>
              </a:rPr>
              <a:t>4000 toneladas por dia</a:t>
            </a:r>
          </a:p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FFFFFF"/>
                </a:solidFill>
                <a:latin typeface="Glacial Indifference Bold"/>
              </a:rPr>
              <a:t>R$7.120,00 por dia.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06910">
            <a:off x="-2954883" y="-2192657"/>
            <a:ext cx="6599197" cy="68385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641652">
            <a:off x="-2652791" y="4660505"/>
            <a:ext cx="7820182" cy="81038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5746">
            <a:off x="15967102" y="2837969"/>
            <a:ext cx="9675541" cy="1002646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613148">
            <a:off x="14475153" y="-2123215"/>
            <a:ext cx="4693285" cy="486350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924050" y="7558683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636065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29818">
            <a:off x="14399275" y="-1833848"/>
            <a:ext cx="2744109" cy="284363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370856">
            <a:off x="661408" y="8138069"/>
            <a:ext cx="1470208" cy="152353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19175" y="1395009"/>
            <a:ext cx="6834939" cy="742217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184241" y="1695450"/>
            <a:ext cx="9266080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87"/>
              </a:lnSpc>
            </a:pPr>
            <a:r>
              <a:rPr lang="en-US" spc="415" sz="4156">
                <a:solidFill>
                  <a:srgbClr val="FCFCFC"/>
                </a:solidFill>
                <a:latin typeface="Glacial Indifference"/>
              </a:rPr>
              <a:t>Somos a ReciKla Maricá, uma startup maricaense de tecnologia especializada em logística e gestão de resíduos domésticos e industriais.</a:t>
            </a:r>
          </a:p>
          <a:p>
            <a:pPr algn="r">
              <a:lnSpc>
                <a:spcPts val="4987"/>
              </a:lnSpc>
            </a:pPr>
            <a:r>
              <a:rPr lang="en-US" spc="415" sz="4156">
                <a:solidFill>
                  <a:srgbClr val="FCFCFC"/>
                </a:solidFill>
                <a:latin typeface="Glacial Indifference"/>
              </a:rPr>
              <a:t>Temos como objetivo e comprometimento, desenvolver soluções factíveis para o correto descarte e reciclagem de resíduos, impactando de maneira positiva o meio ambiente.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735315">
            <a:off x="372285" y="-1586814"/>
            <a:ext cx="7997551" cy="82876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112452">
            <a:off x="9170734" y="3801652"/>
            <a:ext cx="8404696" cy="87095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51019">
            <a:off x="8408734" y="-1671913"/>
            <a:ext cx="8404696" cy="87095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24410">
            <a:off x="16623964" y="7774634"/>
            <a:ext cx="2753452" cy="285331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41028">
            <a:off x="-640462" y="-1117273"/>
            <a:ext cx="2531207" cy="262301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078200" y="9258300"/>
            <a:ext cx="1181100" cy="11811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2950" y="742950"/>
            <a:ext cx="571500" cy="5715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55991">
            <a:off x="889234" y="4251254"/>
            <a:ext cx="8319543" cy="862128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33450" y="2456671"/>
            <a:ext cx="736927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4345C"/>
                </a:solidFill>
                <a:latin typeface="Glacial Indifference Bold"/>
              </a:rPr>
              <a:t>Mudar a atual situação ambiental da cidade gerada pelos resíduos domésticos e industriais.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59781" y="2456671"/>
            <a:ext cx="5715400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4345C"/>
                </a:solidFill>
                <a:latin typeface="Glacial Indifference Bold"/>
              </a:rPr>
              <a:t>Conectar geradores de resíduos e empresas de reciclagem.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81692" y="6596221"/>
            <a:ext cx="7071579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4345C"/>
                </a:solidFill>
                <a:latin typeface="Glacial Indifference Bold"/>
              </a:rPr>
              <a:t>Colaborar com a realidade do cidadão que buscam inclusão social e digital, gerando bem-estar e dignidade.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3450" y="6596221"/>
            <a:ext cx="7369277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4345C"/>
                </a:solidFill>
                <a:latin typeface="Glacial Indifference Bold"/>
              </a:rPr>
              <a:t>Conscientizar a população desde a base de forma amigável, incluindo entretenimento e atividades lúdicas.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57651" y="294203"/>
            <a:ext cx="897269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4345C"/>
                </a:solidFill>
                <a:latin typeface="Open Sans Extra Bold"/>
              </a:rPr>
              <a:t>Nosso Objetivo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DAE_f8D0roU</dc:identifier>
  <dcterms:modified xsi:type="dcterms:W3CDTF">2011-08-01T06:04:30Z</dcterms:modified>
  <cp:revision>1</cp:revision>
  <dc:title>ReciKla Maricá</dc:title>
</cp:coreProperties>
</file>